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99" r:id="rId3"/>
    <p:sldMasterId id="2147483716" r:id="rId4"/>
  </p:sldMasterIdLst>
  <p:notesMasterIdLst>
    <p:notesMasterId r:id="rId42"/>
  </p:notesMasterIdLst>
  <p:sldIdLst>
    <p:sldId id="256" r:id="rId5"/>
    <p:sldId id="295" r:id="rId6"/>
    <p:sldId id="354" r:id="rId7"/>
    <p:sldId id="345" r:id="rId8"/>
    <p:sldId id="346" r:id="rId9"/>
    <p:sldId id="350" r:id="rId10"/>
    <p:sldId id="334" r:id="rId11"/>
    <p:sldId id="331" r:id="rId12"/>
    <p:sldId id="335" r:id="rId13"/>
    <p:sldId id="336" r:id="rId14"/>
    <p:sldId id="359" r:id="rId15"/>
    <p:sldId id="360" r:id="rId16"/>
    <p:sldId id="351" r:id="rId17"/>
    <p:sldId id="330" r:id="rId18"/>
    <p:sldId id="342" r:id="rId19"/>
    <p:sldId id="347" r:id="rId20"/>
    <p:sldId id="348" r:id="rId21"/>
    <p:sldId id="349" r:id="rId22"/>
    <p:sldId id="355" r:id="rId23"/>
    <p:sldId id="374" r:id="rId24"/>
    <p:sldId id="361" r:id="rId25"/>
    <p:sldId id="362" r:id="rId26"/>
    <p:sldId id="352" r:id="rId27"/>
    <p:sldId id="369" r:id="rId28"/>
    <p:sldId id="371" r:id="rId29"/>
    <p:sldId id="363" r:id="rId30"/>
    <p:sldId id="364" r:id="rId31"/>
    <p:sldId id="365" r:id="rId32"/>
    <p:sldId id="366" r:id="rId33"/>
    <p:sldId id="367" r:id="rId34"/>
    <p:sldId id="368" r:id="rId35"/>
    <p:sldId id="372" r:id="rId36"/>
    <p:sldId id="356" r:id="rId37"/>
    <p:sldId id="373" r:id="rId38"/>
    <p:sldId id="353" r:id="rId39"/>
    <p:sldId id="358" r:id="rId40"/>
    <p:sldId id="314" r:id="rId4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4F034"/>
    <a:srgbClr val="EE9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2019" autoAdjust="0"/>
  </p:normalViewPr>
  <p:slideViewPr>
    <p:cSldViewPr snapToGrid="0">
      <p:cViewPr varScale="1">
        <p:scale>
          <a:sx n="82" d="100"/>
          <a:sy n="82" d="100"/>
        </p:scale>
        <p:origin x="14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681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1002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85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3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5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5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0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8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5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8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9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000000"/>
                </a:solidFill>
              </a:rPr>
              <a:pPr>
                <a:buSzPct val="25000"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43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85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2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062" y="0"/>
            <a:ext cx="127634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562581" y="2213084"/>
            <a:ext cx="8018835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5933017"/>
            <a:ext cx="6400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280"/>
              </a:spcBef>
              <a:spcAft>
                <a:spcPts val="0"/>
              </a:spcAft>
              <a:buClr>
                <a:srgbClr val="FF6600"/>
              </a:buClr>
              <a:buFont typeface="Times New Roman"/>
              <a:buNone/>
              <a:defRPr/>
            </a:lvl1pPr>
            <a:lvl2pPr marL="460375" marR="0" indent="-193675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2pPr>
            <a:lvl3pPr marL="687388" marR="0" indent="-12858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•"/>
              <a:defRPr/>
            </a:lvl3pPr>
            <a:lvl4pPr marL="922338" marR="0" indent="-13493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4pPr>
            <a:lvl5pPr marL="1136650" marR="0" indent="-234950" algn="l" rtl="0">
              <a:spcBef>
                <a:spcPts val="320"/>
              </a:spcBef>
              <a:spcAft>
                <a:spcPts val="0"/>
              </a:spcAft>
              <a:defRPr/>
            </a:lvl5pPr>
            <a:lvl6pPr marL="22288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6pPr>
            <a:lvl7pPr marL="26860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7pPr>
            <a:lvl8pPr marL="31432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8pPr>
            <a:lvl9pPr marL="36004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1111250" y="3886164"/>
            <a:ext cx="6932082" cy="1871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/>
            </a:lvl1pPr>
            <a:lvl2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w/number and thumbnail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399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Shape 76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 w/bulle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rtl="0">
              <a:spcBef>
                <a:spcPts val="0"/>
              </a:spcBef>
              <a:buFont typeface="Arial"/>
              <a:buChar char="•"/>
              <a:defRPr/>
            </a:lvl1pPr>
            <a:lvl2pPr marL="457200" indent="-127000" rtl="0">
              <a:spcBef>
                <a:spcPts val="0"/>
              </a:spcBef>
              <a:buFont typeface="Arial"/>
              <a:buChar char="•"/>
              <a:defRPr/>
            </a:lvl2pPr>
            <a:lvl3pPr marL="685800" indent="-127000" rtl="0">
              <a:spcBef>
                <a:spcPts val="0"/>
              </a:spcBef>
              <a:buFont typeface="Arial"/>
              <a:buChar char="•"/>
              <a:defRPr/>
            </a:lvl3pPr>
            <a:lvl4pPr marL="914400" indent="-127000" rtl="0">
              <a:spcBef>
                <a:spcPts val="0"/>
              </a:spcBef>
              <a:buFont typeface="Arial"/>
              <a:buChar char="•"/>
              <a:defRPr/>
            </a:lvl4pPr>
            <a:lvl5pPr marL="1143000" indent="-127000" rtl="0">
              <a:spcBef>
                <a:spcPts val="0"/>
              </a:spcBef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690871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rtl="0">
              <a:spcBef>
                <a:spcPts val="0"/>
              </a:spcBef>
              <a:buFont typeface="Arial"/>
              <a:buChar char="•"/>
              <a:defRPr/>
            </a:lvl1pPr>
            <a:lvl2pPr marL="457200" indent="-127000" rtl="0">
              <a:spcBef>
                <a:spcPts val="0"/>
              </a:spcBef>
              <a:buFont typeface="Arial"/>
              <a:buChar char="•"/>
              <a:defRPr/>
            </a:lvl2pPr>
            <a:lvl3pPr marL="685800" indent="-127000" rtl="0">
              <a:spcBef>
                <a:spcPts val="0"/>
              </a:spcBef>
              <a:buFont typeface="Arial"/>
              <a:buChar char="•"/>
              <a:defRPr/>
            </a:lvl3pPr>
            <a:lvl4pPr marL="914400" indent="-127000" rtl="0">
              <a:spcBef>
                <a:spcPts val="0"/>
              </a:spcBef>
              <a:buFont typeface="Arial"/>
              <a:buChar char="•"/>
              <a:defRPr/>
            </a:lvl4pPr>
            <a:lvl5pPr marL="1143000" indent="-127000" rtl="0">
              <a:spcBef>
                <a:spcPts val="0"/>
              </a:spcBef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 w/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4690871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ime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FFFFFF"/>
                </a:solidFill>
                <a:effectLst/>
                <a:latin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  <a:cs typeface="Calibri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FFFFFF"/>
                </a:solidFill>
                <a:latin typeface="Verdana"/>
                <a:cs typeface="Cambria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0836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" descr="Horizontal-cmyk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93517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29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pic>
        <p:nvPicPr>
          <p:cNvPr id="13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322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0243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3856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1604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45586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16894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70205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264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0037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11928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06920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48945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55227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ime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FFFFFF"/>
                </a:solidFill>
                <a:effectLst/>
                <a:latin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  <a:cs typeface="Calibri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FFFFFF"/>
                </a:solidFill>
                <a:latin typeface="Verdana"/>
                <a:cs typeface="Cambria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54654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w/bullets and thumbnail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399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rtl="0">
              <a:spcBef>
                <a:spcPts val="0"/>
              </a:spcBef>
              <a:buFont typeface="Arial"/>
              <a:buChar char="•"/>
              <a:defRPr/>
            </a:lvl1pPr>
            <a:lvl2pPr marL="457200" indent="-127000" rtl="0">
              <a:spcBef>
                <a:spcPts val="0"/>
              </a:spcBef>
              <a:buFont typeface="Arial"/>
              <a:buChar char="•"/>
              <a:defRPr/>
            </a:lvl2pPr>
            <a:lvl3pPr marL="685800" indent="-127000" rtl="0">
              <a:spcBef>
                <a:spcPts val="0"/>
              </a:spcBef>
              <a:buFont typeface="Arial"/>
              <a:buChar char="•"/>
              <a:defRPr/>
            </a:lvl3pPr>
            <a:lvl4pPr marL="914400" indent="-127000" rtl="0">
              <a:spcBef>
                <a:spcPts val="0"/>
              </a:spcBef>
              <a:buFont typeface="Arial"/>
              <a:buChar char="•"/>
              <a:defRPr/>
            </a:lvl4pPr>
            <a:lvl5pPr marL="914400" indent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Shape 38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599" cy="20574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t="430" b="-3201"/>
          <a:stretch/>
        </p:blipFill>
        <p:spPr>
          <a:xfrm>
            <a:off x="6858000" y="5970171"/>
            <a:ext cx="1828800" cy="57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" descr="Horizontal-cmyk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72905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14088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pic>
        <p:nvPicPr>
          <p:cNvPr id="13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4655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3723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90976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6397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8654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619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8189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204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pictur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457200" y="1371599"/>
            <a:ext cx="82296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45310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98210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6306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06945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1969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ime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FFFFFF"/>
                </a:solidFill>
                <a:effectLst/>
                <a:latin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  <a:cs typeface="Calibri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FFFFFF"/>
                </a:solidFill>
                <a:latin typeface="Verdana"/>
                <a:cs typeface="Cambria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87952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" descr="Horizontal-cmyk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58157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29439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pic>
        <p:nvPicPr>
          <p:cNvPr id="13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08725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18838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91944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47408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73335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51569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83162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15901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2542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87247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7950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04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Full width no bulle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Verdana"/>
              <a:buNone/>
              <a:defRPr/>
            </a:lvl1pPr>
            <a:lvl2pPr marL="0" indent="0" rtl="0">
              <a:spcBef>
                <a:spcPts val="900"/>
              </a:spcBef>
              <a:buFont typeface="Verdana"/>
              <a:buNone/>
              <a:defRPr/>
            </a:lvl2pPr>
            <a:lvl3pPr marL="0" indent="0" rtl="0">
              <a:spcBef>
                <a:spcPts val="0"/>
              </a:spcBef>
              <a:buFont typeface="Verdana"/>
              <a:buNone/>
              <a:defRPr/>
            </a:lvl3pPr>
            <a:lvl4pPr marL="3175" indent="-3175" rtl="0">
              <a:spcBef>
                <a:spcPts val="0"/>
              </a:spcBef>
              <a:buFont typeface="Verdana"/>
              <a:buNone/>
              <a:defRPr/>
            </a:lvl4pPr>
            <a:lvl5pPr marL="0" indent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14277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no bulle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algn="l" rtl="0">
              <a:spcBef>
                <a:spcPts val="0"/>
              </a:spcBef>
              <a:buFont typeface="Verdana"/>
              <a:buNone/>
              <a:defRPr/>
            </a:lvl1pPr>
            <a:lvl2pPr marL="0" rtl="0">
              <a:spcBef>
                <a:spcPts val="0"/>
              </a:spcBef>
              <a:buFont typeface="Verdana"/>
              <a:buNone/>
              <a:defRPr/>
            </a:lvl2pPr>
            <a:lvl3pPr marL="0" rtl="0">
              <a:spcBef>
                <a:spcPts val="0"/>
              </a:spcBef>
              <a:buFont typeface="Verdana"/>
              <a:buNone/>
              <a:defRPr/>
            </a:lvl3pPr>
            <a:lvl4pPr marL="0" rtl="0">
              <a:spcBef>
                <a:spcPts val="0"/>
              </a:spcBef>
              <a:buFont typeface="Verdana"/>
              <a:buNone/>
              <a:defRPr/>
            </a:lvl4pPr>
            <a:lvl5pPr marL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pic" idx="2"/>
          </p:nvPr>
        </p:nvSpPr>
        <p:spPr>
          <a:xfrm>
            <a:off x="4800600" y="1371600"/>
            <a:ext cx="38862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w/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4800600" y="1371600"/>
            <a:ext cx="38862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no bullets and thumbnai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399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algn="l" rtl="0">
              <a:spcBef>
                <a:spcPts val="0"/>
              </a:spcBef>
              <a:buFont typeface="Verdana"/>
              <a:buNone/>
              <a:defRPr/>
            </a:lvl1pPr>
            <a:lvl2pPr marL="0" rtl="0">
              <a:spcBef>
                <a:spcPts val="0"/>
              </a:spcBef>
              <a:buFont typeface="Verdana"/>
              <a:buNone/>
              <a:defRPr/>
            </a:lvl2pPr>
            <a:lvl3pPr marL="0" rtl="0">
              <a:spcBef>
                <a:spcPts val="0"/>
              </a:spcBef>
              <a:buFont typeface="Verdana"/>
              <a:buNone/>
              <a:defRPr/>
            </a:lvl3pPr>
            <a:lvl4pPr marL="0" rtl="0">
              <a:spcBef>
                <a:spcPts val="0"/>
              </a:spcBef>
              <a:buFont typeface="Verdana"/>
              <a:buNone/>
              <a:defRPr/>
            </a:lvl4pPr>
            <a:lvl5pPr marL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Shape 70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503237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indent="-233363" algn="l" rtl="0">
              <a:spcBef>
                <a:spcPts val="400"/>
              </a:spcBef>
              <a:spcAft>
                <a:spcPts val="0"/>
              </a:spcAft>
              <a:defRPr/>
            </a:lvl1pPr>
            <a:lvl2pPr marL="460375" marR="0" indent="-193675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2pPr>
            <a:lvl3pPr marL="687388" marR="0" indent="-12858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•"/>
              <a:defRPr/>
            </a:lvl3pPr>
            <a:lvl4pPr marL="922338" marR="0" indent="-13493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4pPr>
            <a:lvl5pPr marL="1136650" marR="0" indent="-234950" algn="l" rtl="0">
              <a:spcBef>
                <a:spcPts val="320"/>
              </a:spcBef>
              <a:spcAft>
                <a:spcPts val="0"/>
              </a:spcAft>
              <a:defRPr/>
            </a:lvl5pPr>
            <a:lvl6pPr marL="22288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6pPr>
            <a:lvl7pPr marL="26860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7pPr>
            <a:lvl8pPr marL="31432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8pPr>
            <a:lvl9pPr marL="36004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457200" y="6354762"/>
            <a:ext cx="2895600" cy="1825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(Anthony Rimel | Gazette Times)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3/13/2015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457200" y="5991225"/>
            <a:ext cx="365125" cy="182563"/>
          </a:xfrm>
          <a:prstGeom prst="rect">
            <a:avLst/>
          </a:prstGeom>
          <a:noFill/>
          <a:ln>
            <a:noFill/>
          </a:ln>
        </p:spPr>
        <p:txBody>
          <a:bodyPr lIns="91425" tIns="0" rIns="0" bIns="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900" b="0" i="0" u="none" strike="noStrike" cap="none" baseline="0">
                <a:solidFill>
                  <a:srgbClr val="71717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</p:sldLayoutIdLst>
  <p:hf hdr="0" ftr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57200" y="6354763"/>
            <a:ext cx="28956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0" i="0">
                <a:solidFill>
                  <a:srgbClr val="717171"/>
                </a:solidFill>
                <a:latin typeface="Verdana"/>
                <a:ea typeface="+mn-ea"/>
                <a:cs typeface="Calibri"/>
              </a:defRPr>
            </a:lvl1pPr>
          </a:lstStyle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579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Verdana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57200" y="6354763"/>
            <a:ext cx="28956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0" i="0">
                <a:solidFill>
                  <a:srgbClr val="717171"/>
                </a:solidFill>
                <a:latin typeface="Verdana"/>
                <a:ea typeface="+mn-ea"/>
                <a:cs typeface="Calibri"/>
              </a:defRPr>
            </a:lvl1pPr>
          </a:lstStyle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707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Verdana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57200" y="6354763"/>
            <a:ext cx="28956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0" i="0">
                <a:solidFill>
                  <a:srgbClr val="717171"/>
                </a:solidFill>
                <a:latin typeface="Verdana"/>
                <a:ea typeface="+mn-ea"/>
                <a:cs typeface="Calibri"/>
              </a:defRPr>
            </a:lvl1pPr>
          </a:lstStyle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9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Verdana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7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8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561975" y="2499918"/>
            <a:ext cx="8020050" cy="24495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dirty="0" smtClean="0">
                <a:latin typeface="Verdana"/>
                <a:ea typeface="Verdana"/>
                <a:cs typeface="Verdana"/>
                <a:sym typeface="Verdana"/>
              </a:rPr>
              <a:t>Active Planning for Defect Detection in the Knife Domain</a:t>
            </a:r>
            <a:endParaRPr lang="en-US" sz="4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105692" y="5578680"/>
            <a:ext cx="6932612" cy="4781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dirty="0" smtClean="0">
                <a:latin typeface="Verdana"/>
                <a:ea typeface="Verdana"/>
                <a:cs typeface="Verdana"/>
                <a:sym typeface="Verdana"/>
              </a:rPr>
              <a:t>Gabe </a:t>
            </a:r>
            <a:r>
              <a:rPr lang="en-US" sz="2400" dirty="0" err="1" smtClean="0">
                <a:latin typeface="Verdana"/>
                <a:ea typeface="Verdana"/>
                <a:cs typeface="Verdana"/>
                <a:sym typeface="Verdana"/>
              </a:rPr>
              <a:t>Hackebeil</a:t>
            </a:r>
            <a:r>
              <a:rPr lang="en-US" sz="2400" dirty="0" smtClean="0">
                <a:latin typeface="Verdana"/>
                <a:ea typeface="Verdana"/>
                <a:cs typeface="Verdana"/>
                <a:sym typeface="Verdana"/>
              </a:rPr>
              <a:t>, Kory Kraft,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Austin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Nicolai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Poor View Quality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9382"/>
            <a:ext cx="5943600" cy="1653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28999"/>
            <a:ext cx="5943600" cy="1851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570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10074"/>
            <a:ext cx="4005263" cy="1866452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691063" y="2610074"/>
            <a:ext cx="4005262" cy="1866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Enumerations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" y="4488020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91063" y="4488020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y-axis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3398707"/>
            <a:ext cx="51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30°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1299" y="3389411"/>
            <a:ext cx="497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30°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95739" y="2696613"/>
            <a:ext cx="52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06482" y="2699720"/>
            <a:ext cx="45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76672" y="226497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84780" y="2269368"/>
            <a:ext cx="51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90°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43864" y="2698776"/>
            <a:ext cx="614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120°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33312" y="2698776"/>
            <a:ext cx="65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120°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78140" y="3389799"/>
            <a:ext cx="663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150°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198690" y="3383576"/>
            <a:ext cx="6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37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95" y="3721478"/>
            <a:ext cx="3462408" cy="1739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33" y="1199570"/>
            <a:ext cx="3462408" cy="17391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62" y="3740080"/>
            <a:ext cx="3453079" cy="17373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32" y="1199570"/>
            <a:ext cx="3453077" cy="173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503" y="3712147"/>
            <a:ext cx="3462408" cy="17555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925" y="1142026"/>
            <a:ext cx="3850891" cy="1868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924" y="1143582"/>
            <a:ext cx="3769567" cy="1940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503" y="3732071"/>
            <a:ext cx="3453077" cy="17356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4172" y="1204718"/>
            <a:ext cx="3462408" cy="1739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Mapping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 smtClean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0800000">
            <a:off x="4252743" y="1891877"/>
            <a:ext cx="527180" cy="354563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0800000">
            <a:off x="4252743" y="4412661"/>
            <a:ext cx="527180" cy="354563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1776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Computer Vision Algorithm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Planning Algorithm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51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1908678"/>
            <a:ext cx="7856901" cy="3040643"/>
          </a:xfrm>
          <a:prstGeom prst="rect">
            <a:avLst/>
          </a:prstGeom>
        </p:spPr>
      </p:pic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1600" y="1720024"/>
            <a:ext cx="1258056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983907" y="1719072"/>
            <a:ext cx="1307592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55750" y="1719072"/>
            <a:ext cx="1261871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845295" y="1719072"/>
            <a:ext cx="1307592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326283" y="1719072"/>
            <a:ext cx="2256117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8525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7173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2041"/>
            <a:ext cx="2865120" cy="2667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3"/>
          </p:cNvCxnSpPr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Arrow Connector 18"/>
          <p:cNvCxnSpPr>
            <a:endCxn id="6" idx="1"/>
          </p:cNvCxnSpPr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endCxn id="7" idx="1"/>
          </p:cNvCxnSpPr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endCxn id="8" idx="1"/>
          </p:cNvCxnSpPr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endCxn id="9" idx="1"/>
          </p:cNvCxnSpPr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546" name="Elbow Connector 22545"/>
          <p:cNvCxnSpPr>
            <a:stCxn id="6" idx="3"/>
            <a:endCxn id="12" idx="1"/>
          </p:cNvCxnSpPr>
          <p:nvPr/>
        </p:nvCxnSpPr>
        <p:spPr bwMode="auto">
          <a:xfrm>
            <a:off x="4572000" y="1777594"/>
            <a:ext cx="1249680" cy="200794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57498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974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2571"/>
            <a:ext cx="2865120" cy="26659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Elbow Connector 18"/>
          <p:cNvCxnSpPr>
            <a:stCxn id="7" idx="3"/>
          </p:cNvCxnSpPr>
          <p:nvPr/>
        </p:nvCxnSpPr>
        <p:spPr bwMode="auto">
          <a:xfrm>
            <a:off x="4572000" y="3125652"/>
            <a:ext cx="1249680" cy="659889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4602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974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9945"/>
            <a:ext cx="2865120" cy="265119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/>
          <p:cNvCxnSpPr>
            <a:stCxn id="8" idx="3"/>
          </p:cNvCxnSpPr>
          <p:nvPr/>
        </p:nvCxnSpPr>
        <p:spPr bwMode="auto">
          <a:xfrm flipV="1">
            <a:off x="4572000" y="3785541"/>
            <a:ext cx="1249680" cy="68580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7443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974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2305"/>
            <a:ext cx="2865120" cy="26664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/>
          <p:cNvCxnSpPr>
            <a:stCxn id="9" idx="3"/>
            <a:endCxn id="12" idx="1"/>
          </p:cNvCxnSpPr>
          <p:nvPr/>
        </p:nvCxnSpPr>
        <p:spPr bwMode="auto">
          <a:xfrm flipV="1">
            <a:off x="4572000" y="3785541"/>
            <a:ext cx="1249680" cy="20375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9934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2950678"/>
            <a:ext cx="7427167" cy="7907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07" y="2100811"/>
            <a:ext cx="2228785" cy="2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0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292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Algorithm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1" y="2854222"/>
            <a:ext cx="8373155" cy="6677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847" y="1341067"/>
            <a:ext cx="2864304" cy="8922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22134"/>
            <a:ext cx="6551353" cy="8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70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Algorithm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1548881"/>
            <a:ext cx="7432650" cy="12099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175760"/>
            <a:ext cx="4780783" cy="1199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294" y="4783748"/>
            <a:ext cx="6432193" cy="9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52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91063" y="2001511"/>
            <a:ext cx="4005262" cy="308357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 bwMode="auto">
          <a:xfrm>
            <a:off x="5896413" y="2337215"/>
            <a:ext cx="2256112" cy="36540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Algorithm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152" y="2493254"/>
            <a:ext cx="2768373" cy="339426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4681539" y="2343541"/>
            <a:ext cx="693088" cy="360005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5374627" y="2493254"/>
            <a:ext cx="2777898" cy="3497971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691063" y="1095374"/>
            <a:ext cx="1205884" cy="1248167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4691063" y="1095374"/>
            <a:ext cx="674039" cy="144221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5886888" y="1071561"/>
            <a:ext cx="2265637" cy="142169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6260840" y="3351765"/>
            <a:ext cx="9331" cy="193902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flipH="1" flipV="1">
            <a:off x="6615404" y="5523720"/>
            <a:ext cx="634481" cy="933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pic>
        <p:nvPicPr>
          <p:cNvPr id="41" name="Content Placeholder 40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7200" y="3268602"/>
            <a:ext cx="3690063" cy="6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0.00243 -0.17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Probability Distributions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Greedy vs. Random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778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5904"/>
            <a:ext cx="4005263" cy="3434792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91063" y="1825904"/>
            <a:ext cx="4005262" cy="343479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5708"/>
            <a:ext cx="4005263" cy="3415183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8484"/>
            <a:ext cx="4005262" cy="34296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</a:rPr>
              <a:t>3/13/2015</a:t>
            </a:r>
            <a:endParaRPr lang="en-US" altLang="en-US" kern="1200" dirty="0">
              <a:ea typeface="MS PGothic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en-US" kern="1200" dirty="0">
              <a:ea typeface="MS PGothic" panose="020B060007020508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87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3439"/>
            <a:ext cx="4005263" cy="3419722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40964"/>
            <a:ext cx="4005262" cy="34046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3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44712"/>
            <a:ext cx="4005263" cy="3397176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33688"/>
            <a:ext cx="4005262" cy="34192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82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0105"/>
            <a:ext cx="4005263" cy="3446389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15579"/>
            <a:ext cx="4005262" cy="34554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7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8847"/>
            <a:ext cx="4005263" cy="3408905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2730"/>
            <a:ext cx="4005262" cy="34411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50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 Inspectors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172200"/>
            <a:ext cx="5822302" cy="182563"/>
          </a:xfr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dirty="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57200" y="6354763"/>
            <a:ext cx="4730620" cy="182562"/>
          </a:xfrm>
        </p:spPr>
        <p:txBody>
          <a:bodyPr/>
          <a:lstStyle/>
          <a:p>
            <a:pPr defTabSz="457200">
              <a:defRPr/>
            </a:pPr>
            <a:r>
              <a:rPr lang="en-US" kern="1200" dirty="0" smtClean="0"/>
              <a:t>https://www.mhi-global.com/discover/graph/feature/no165.html</a:t>
            </a:r>
            <a:endParaRPr lang="en-US" kern="1200" dirty="0"/>
          </a:p>
        </p:txBody>
      </p:sp>
      <p:pic>
        <p:nvPicPr>
          <p:cNvPr id="1026" name="Picture 2" descr="https://www.mhi-global.com/discover/graph/feature/images/no165_pic0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5" y="1365241"/>
            <a:ext cx="6198571" cy="412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169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8215"/>
            <a:ext cx="4005263" cy="3430169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14308"/>
            <a:ext cx="4005262" cy="34579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3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3869"/>
            <a:ext cx="4005263" cy="3438862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8206"/>
            <a:ext cx="4005262" cy="343018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1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3983"/>
            <a:ext cx="4005263" cy="341863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0" name="Content Placeholder 2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8206"/>
            <a:ext cx="4005262" cy="34301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36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762" y="2031864"/>
            <a:ext cx="4005263" cy="308357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91063" y="2031864"/>
            <a:ext cx="4005262" cy="30747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Random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9761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  <p:sp>
        <p:nvSpPr>
          <p:cNvPr id="2" name="Down Arrow 1"/>
          <p:cNvSpPr/>
          <p:nvPr/>
        </p:nvSpPr>
        <p:spPr bwMode="auto">
          <a:xfrm>
            <a:off x="262488" y="2072698"/>
            <a:ext cx="331236" cy="2794385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2418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Random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73" y="1371600"/>
            <a:ext cx="5651653" cy="4343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Down Arrow 6"/>
          <p:cNvSpPr/>
          <p:nvPr/>
        </p:nvSpPr>
        <p:spPr bwMode="auto">
          <a:xfrm>
            <a:off x="822325" y="1474237"/>
            <a:ext cx="444435" cy="3834881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2180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483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Plan over additional 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Plan with longer </a:t>
            </a:r>
            <a:r>
              <a:rPr lang="en-US" dirty="0" smtClean="0"/>
              <a:t>horizon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Compare against known inspection sequences (e.g. human)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More training data to refine confidence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Image processing to map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878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1268" y="3167390"/>
            <a:ext cx="740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kern="1200" dirty="0" smtClean="0">
                <a:solidFill>
                  <a:srgbClr val="61504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Questions?</a:t>
            </a:r>
            <a:endParaRPr lang="en-US" sz="2800" b="1" kern="1200" dirty="0">
              <a:solidFill>
                <a:srgbClr val="61504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46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View Planning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73618" y="1995419"/>
            <a:ext cx="3657600" cy="1344960"/>
            <a:chOff x="639762" y="1376259"/>
            <a:chExt cx="3657600" cy="13449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762" y="1376259"/>
              <a:ext cx="3657600" cy="134496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 bwMode="auto">
            <a:xfrm>
              <a:off x="2165033" y="1751010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543" y="2538121"/>
            <a:ext cx="3657600" cy="1081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468" y="3016793"/>
            <a:ext cx="3657600" cy="1775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3519393" y="3495820"/>
            <a:ext cx="3657600" cy="1642986"/>
            <a:chOff x="5029200" y="2138615"/>
            <a:chExt cx="3657600" cy="1642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9200" y="2138615"/>
              <a:ext cx="3657600" cy="1642986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 bwMode="auto">
            <a:xfrm>
              <a:off x="6250887" y="2594958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sp>
        <p:nvSpPr>
          <p:cNvPr id="12" name="Multiply 11"/>
          <p:cNvSpPr/>
          <p:nvPr/>
        </p:nvSpPr>
        <p:spPr bwMode="auto">
          <a:xfrm>
            <a:off x="1721839" y="800100"/>
            <a:ext cx="5700321" cy="52578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056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View Planning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73618" y="1995419"/>
            <a:ext cx="3657600" cy="1344960"/>
            <a:chOff x="639762" y="1376259"/>
            <a:chExt cx="3657600" cy="13449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762" y="1376259"/>
              <a:ext cx="3657600" cy="1344960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 bwMode="auto">
            <a:xfrm>
              <a:off x="2165033" y="1751010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230818" y="2370170"/>
            <a:ext cx="3657600" cy="1642986"/>
            <a:chOff x="5029200" y="2138615"/>
            <a:chExt cx="3657600" cy="1642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2138615"/>
              <a:ext cx="3657600" cy="1642986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 bwMode="auto">
            <a:xfrm>
              <a:off x="6250887" y="2594958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335" y="3386913"/>
            <a:ext cx="3657600" cy="1081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105" y="3796722"/>
            <a:ext cx="3657600" cy="1775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http://www.clker.com/cliparts/9/I/e/1/i/B/dark-green-check-mark-h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828" y="1798819"/>
            <a:ext cx="5200614" cy="399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457199" y="6365975"/>
            <a:ext cx="4739951" cy="185387"/>
          </a:xfrm>
        </p:spPr>
        <p:txBody>
          <a:bodyPr/>
          <a:lstStyle/>
          <a:p>
            <a:pPr defTabSz="457200">
              <a:defRPr/>
            </a:pPr>
            <a:r>
              <a:rPr lang="en-US" kern="1200" dirty="0" smtClean="0"/>
              <a:t>http://www.clker.com/clipart-dark-green-check-mark.html</a:t>
            </a: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2617205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Selected Knife and Defect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Different View Qualities</a:t>
            </a:r>
          </a:p>
          <a:p>
            <a:pPr lvl="1">
              <a:buFontTx/>
              <a:buChar char="•"/>
            </a:pPr>
            <a:r>
              <a:rPr lang="en-US" altLang="en-US" b="1" dirty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View </a:t>
            </a: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Enumerations</a:t>
            </a:r>
            <a:endParaRPr lang="en-US" altLang="en-US" b="1" dirty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View Mapping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641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Selected Knife and Defect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1" y="2229897"/>
            <a:ext cx="7502958" cy="2398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/>
          <p:cNvSpPr/>
          <p:nvPr/>
        </p:nvSpPr>
        <p:spPr bwMode="auto">
          <a:xfrm>
            <a:off x="4186108" y="2815425"/>
            <a:ext cx="682087" cy="50112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5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Good View Quality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1063"/>
            <a:ext cx="5943600" cy="1790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29459"/>
            <a:ext cx="5943600" cy="18775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>
            <a:off x="3263847" y="1875132"/>
            <a:ext cx="457200" cy="33590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49263" y="4059779"/>
            <a:ext cx="457200" cy="33590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992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Medium View Quality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1547"/>
            <a:ext cx="7315200" cy="2340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5" t="17812" r="37456" b="32427"/>
          <a:stretch/>
        </p:blipFill>
        <p:spPr>
          <a:xfrm>
            <a:off x="2290665" y="3381796"/>
            <a:ext cx="4562670" cy="2911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Oval 8"/>
          <p:cNvSpPr/>
          <p:nvPr/>
        </p:nvSpPr>
        <p:spPr bwMode="auto">
          <a:xfrm>
            <a:off x="4050792" y="4215384"/>
            <a:ext cx="1078991" cy="872039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607307" y="2020824"/>
            <a:ext cx="1888237" cy="1136699"/>
          </a:xfrm>
          <a:prstGeom prst="ellipse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cxnSp>
        <p:nvCxnSpPr>
          <p:cNvPr id="10" name="Straight Connector 9"/>
          <p:cNvCxnSpPr>
            <a:stCxn id="5" idx="2"/>
            <a:endCxn id="14" idx="1"/>
          </p:cNvCxnSpPr>
          <p:nvPr/>
        </p:nvCxnSpPr>
        <p:spPr bwMode="auto">
          <a:xfrm flipH="1">
            <a:off x="3042287" y="2589174"/>
            <a:ext cx="565020" cy="126640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5" idx="6"/>
            <a:endCxn id="14" idx="7"/>
          </p:cNvCxnSpPr>
          <p:nvPr/>
        </p:nvCxnSpPr>
        <p:spPr bwMode="auto">
          <a:xfrm>
            <a:off x="5495544" y="2589174"/>
            <a:ext cx="624456" cy="126640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2404872" y="3458110"/>
            <a:ext cx="4352543" cy="2714089"/>
          </a:xfrm>
          <a:prstGeom prst="ellipse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6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4" grpId="0" animBg="1"/>
    </p:bldLst>
  </p:timing>
</p:sld>
</file>

<file path=ppt/theme/theme1.xml><?xml version="1.0" encoding="utf-8"?>
<a:theme xmlns:a="http://schemas.openxmlformats.org/drawingml/2006/main" name="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325</Words>
  <Application>Microsoft Office PowerPoint</Application>
  <PresentationFormat>On-screen Show (4:3)</PresentationFormat>
  <Paragraphs>205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ＭＳ Ｐゴシック</vt:lpstr>
      <vt:lpstr>ＭＳ Ｐゴシック</vt:lpstr>
      <vt:lpstr>Arial</vt:lpstr>
      <vt:lpstr>Calibri</vt:lpstr>
      <vt:lpstr>Cambria</vt:lpstr>
      <vt:lpstr>LeituraNews-Roman 2</vt:lpstr>
      <vt:lpstr>Quattrocento</vt:lpstr>
      <vt:lpstr>Tahoma</vt:lpstr>
      <vt:lpstr>Times</vt:lpstr>
      <vt:lpstr>Times New Roman</vt:lpstr>
      <vt:lpstr>Verdana</vt:lpstr>
      <vt:lpstr>cce-slides</vt:lpstr>
      <vt:lpstr>1_cce-slides</vt:lpstr>
      <vt:lpstr>3_cce-slides</vt:lpstr>
      <vt:lpstr>2_cce-slides</vt:lpstr>
      <vt:lpstr>Active Planning for Defect Detection in the Knife Domain</vt:lpstr>
      <vt:lpstr>Outline</vt:lpstr>
      <vt:lpstr>Quality Assurance Inspectors</vt:lpstr>
      <vt:lpstr>View Planning</vt:lpstr>
      <vt:lpstr>View Planning</vt:lpstr>
      <vt:lpstr>Outline</vt:lpstr>
      <vt:lpstr>Selected Knife and Defect</vt:lpstr>
      <vt:lpstr>Good View Quality</vt:lpstr>
      <vt:lpstr>Medium View Quality</vt:lpstr>
      <vt:lpstr>Poor View Quality</vt:lpstr>
      <vt:lpstr>View Enumerations</vt:lpstr>
      <vt:lpstr>View Mapping</vt:lpstr>
      <vt:lpstr>Outline</vt:lpstr>
      <vt:lpstr>Computer Vision Algorithm</vt:lpstr>
      <vt:lpstr>Computer Vision Algorithm</vt:lpstr>
      <vt:lpstr>Computer Vision Algorithm</vt:lpstr>
      <vt:lpstr>Computer Vision Algorithm</vt:lpstr>
      <vt:lpstr>Computer Vision Algorithm</vt:lpstr>
      <vt:lpstr>Planning Algorithm</vt:lpstr>
      <vt:lpstr>Planning Algorithm</vt:lpstr>
      <vt:lpstr>Planning Algorithm</vt:lpstr>
      <vt:lpstr>Planning Algorithm</vt:lpstr>
      <vt:lpstr>Outline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Greedy vs. Random</vt:lpstr>
      <vt:lpstr>Greedy vs. Random</vt:lpstr>
      <vt:lpstr>Outline</vt:lpstr>
      <vt:lpstr>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and Bound for Informative Path Planning</dc:title>
  <dc:creator>Austin</dc:creator>
  <cp:lastModifiedBy>Austin Nicolai</cp:lastModifiedBy>
  <cp:revision>98</cp:revision>
  <dcterms:modified xsi:type="dcterms:W3CDTF">2015-03-13T16:38:47Z</dcterms:modified>
</cp:coreProperties>
</file>